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橋本 直行" initials="橋本" lastIdx="1" clrIdx="0">
    <p:extLst>
      <p:ext uri="{19B8F6BF-5375-455C-9EA6-DF929625EA0E}">
        <p15:presenceInfo xmlns:p15="http://schemas.microsoft.com/office/powerpoint/2012/main" userId="S-1-5-21-2033990083-1517951668-2068054413-6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C3A"/>
    <a:srgbClr val="F4F4E2"/>
    <a:srgbClr val="669900"/>
    <a:srgbClr val="FF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>
        <p:scale>
          <a:sx n="100" d="100"/>
          <a:sy n="100" d="100"/>
        </p:scale>
        <p:origin x="848" y="-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8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4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29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06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06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185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21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1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99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98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1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DA41F4-9C36-4B4D-B255-C0EFB67A6BC9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7123C2-228E-477A-88A5-4A0D29F9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26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oshiki@coop-mie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45F01E18-B4E1-45FB-B01A-2BC495399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1349">
            <a:off x="4959308" y="1274283"/>
            <a:ext cx="1554264" cy="13470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BFD3DA8-1C76-4735-9961-E9E75BA09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457"/>
            <a:ext cx="6762750" cy="1077718"/>
          </a:xfrm>
        </p:spPr>
        <p:txBody>
          <a:bodyPr>
            <a:normAutofit/>
          </a:bodyPr>
          <a:lstStyle/>
          <a:p>
            <a:pPr algn="ctr"/>
            <a:r>
              <a:rPr lang="ja-JP" altLang="en-US" sz="3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「核兵器禁止条約発効記念のつどい」</a:t>
            </a:r>
            <a:endParaRPr lang="ja-JP" alt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E6D368-CD6D-4AAE-92ED-C9632A35A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03" y="2246319"/>
            <a:ext cx="3600545" cy="109591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ＺＯＯＭでのオンライン参加と来場参加が選択できます。</a:t>
            </a:r>
            <a:endParaRPr kumimoji="1" lang="en-US" altLang="ja-JP" sz="10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●来場による参加　定員</a:t>
            </a:r>
            <a:r>
              <a:rPr kumimoji="1" lang="en-US" altLang="ja-JP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</a:t>
            </a:r>
            <a:r>
              <a:rPr kumimoji="1" lang="ja-JP" altLang="en-US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1" lang="en-US" altLang="ja-JP" sz="1050" b="1" dirty="0">
              <a:solidFill>
                <a:srgbClr val="E67C3A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●オンライン（Ｗｅｂ）参加　定員</a:t>
            </a:r>
            <a:r>
              <a:rPr lang="en-US" altLang="ja-JP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05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sz="1050" b="1" dirty="0">
              <a:solidFill>
                <a:srgbClr val="E67C3A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いずれも定員になり次第、締め切らせていただきます。</a:t>
            </a:r>
            <a:endParaRPr kumimoji="1" lang="en-US" altLang="ja-JP" sz="10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お早めにお申し込みください。</a:t>
            </a:r>
            <a:endParaRPr lang="en-US" altLang="ja-JP" sz="10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（申込期間：</a:t>
            </a:r>
            <a:r>
              <a:rPr kumimoji="1" lang="en-US" altLang="ja-JP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8BEDA2-B6D8-4575-A94F-F296096D8B20}"/>
              </a:ext>
            </a:extLst>
          </p:cNvPr>
          <p:cNvSpPr txBox="1"/>
          <p:nvPr/>
        </p:nvSpPr>
        <p:spPr>
          <a:xfrm>
            <a:off x="228504" y="3706961"/>
            <a:ext cx="6373609" cy="1384995"/>
          </a:xfrm>
          <a:prstGeom prst="rect">
            <a:avLst/>
          </a:prstGeom>
          <a:solidFill>
            <a:srgbClr val="F4F4E2"/>
          </a:solidFill>
        </p:spPr>
        <p:txBody>
          <a:bodyPr wrap="square">
            <a:spAutoFit/>
          </a:bodyPr>
          <a:lstStyle/>
          <a:p>
            <a:pPr marL="133350" algn="just"/>
            <a:r>
              <a:rPr lang="ja-JP" altLang="ja-JP" sz="16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日時</a:t>
            </a:r>
            <a:r>
              <a:rPr lang="ja-JP" altLang="en-US" sz="1600" kern="1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2021</a:t>
            </a:r>
            <a:r>
              <a:rPr lang="ja-JP" altLang="ja-JP" sz="16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28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6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8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23</a:t>
            </a:r>
            <a:r>
              <a:rPr lang="ja-JP" altLang="ja-JP" sz="16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</a:t>
            </a:r>
            <a:r>
              <a:rPr lang="en-US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16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marL="133350" algn="r"/>
            <a:r>
              <a:rPr lang="ja-JP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（受付</a:t>
            </a:r>
            <a:r>
              <a:rPr lang="en-US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16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kern="100" dirty="0">
              <a:solidFill>
                <a:srgbClr val="E67C3A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33350" algn="r"/>
            <a:endParaRPr lang="ja-JP" altLang="ja-JP" sz="800" kern="100" dirty="0"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33350" algn="just"/>
            <a:r>
              <a:rPr lang="ja-JP" altLang="ja-JP" sz="16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場所</a:t>
            </a:r>
            <a:r>
              <a:rPr lang="ja-JP" altLang="en-US" sz="1600" kern="1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三重県総合文化センター</a:t>
            </a:r>
            <a:r>
              <a:rPr lang="ja-JP" altLang="ja-JP" sz="14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生涯学習センター大研修室</a:t>
            </a:r>
            <a:endParaRPr lang="en-US" altLang="ja-JP" sz="1400" kern="100" dirty="0">
              <a:solidFill>
                <a:srgbClr val="C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33350" algn="r"/>
            <a:r>
              <a:rPr lang="ja-JP" altLang="en-US" sz="1200" kern="100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sz="12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三重県津市一身田上津部田</a:t>
            </a:r>
            <a:r>
              <a:rPr lang="en-US" altLang="ja-JP" sz="12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1234</a:t>
            </a:r>
            <a:r>
              <a:rPr lang="ja-JP" altLang="en-US" sz="1200" kern="100" dirty="0">
                <a:solidFill>
                  <a:srgbClr val="E67C3A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ja-JP" altLang="ja-JP" sz="1200" kern="100" dirty="0">
              <a:solidFill>
                <a:srgbClr val="E67C3A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DE307D-9831-4E82-958C-C69A13A3EDE4}"/>
              </a:ext>
            </a:extLst>
          </p:cNvPr>
          <p:cNvSpPr txBox="1"/>
          <p:nvPr/>
        </p:nvSpPr>
        <p:spPr>
          <a:xfrm>
            <a:off x="228503" y="5333169"/>
            <a:ext cx="6373609" cy="1713290"/>
          </a:xfrm>
          <a:prstGeom prst="rect">
            <a:avLst/>
          </a:prstGeom>
          <a:solidFill>
            <a:srgbClr val="F4F4E2"/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n-US" altLang="ja-JP" sz="14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4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●記念</a:t>
            </a:r>
            <a:r>
              <a:rPr lang="ja-JP" altLang="ja-JP" sz="1400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講演</a:t>
            </a:r>
            <a:endParaRPr lang="en-US" altLang="ja-JP" sz="1400" kern="100" dirty="0">
              <a:solidFill>
                <a:srgbClr val="C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2000" b="1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「核兵器禁止条約で変える世界」</a:t>
            </a:r>
            <a:endParaRPr lang="en-US" altLang="ja-JP" sz="2000" b="1" kern="100" dirty="0">
              <a:solidFill>
                <a:srgbClr val="C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400" kern="100" dirty="0">
                <a:solidFill>
                  <a:srgbClr val="C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講師　川田 忠明氏（</a:t>
            </a:r>
            <a:r>
              <a:rPr lang="ja-JP" altLang="en-US" sz="14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原水爆禁止</a:t>
            </a:r>
            <a:r>
              <a:rPr lang="ja-JP" altLang="ja-JP" sz="14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日本</a:t>
            </a:r>
            <a:r>
              <a:rPr lang="ja-JP" altLang="en-US" sz="14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協議会</a:t>
            </a:r>
            <a:r>
              <a:rPr lang="ja-JP" altLang="ja-JP" sz="14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常任理事）</a:t>
            </a:r>
            <a:endParaRPr lang="en-US" altLang="ja-JP" sz="1400" kern="100" dirty="0"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238250" indent="-304800" algn="just">
              <a:lnSpc>
                <a:spcPts val="1600"/>
              </a:lnSpc>
            </a:pPr>
            <a:endParaRPr lang="ja-JP" altLang="ja-JP" sz="14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400" u="sng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b="1" u="sng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b="1" u="sng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第五福竜丸が語るメッセージ</a:t>
            </a:r>
            <a:r>
              <a:rPr lang="ja-JP" altLang="en-US" b="1" u="sng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400" u="sng" kern="100" dirty="0">
                <a:solidFill>
                  <a:srgbClr val="C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ほか</a:t>
            </a:r>
            <a:endParaRPr lang="en-US" altLang="ja-JP" sz="1400" u="sng" kern="100" dirty="0">
              <a:solidFill>
                <a:srgbClr val="C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1400" u="sng" kern="100" dirty="0">
              <a:solidFill>
                <a:srgbClr val="C0000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F31A725-E39D-4CE1-B9DC-8D81D7FC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85" y="5456685"/>
            <a:ext cx="1700343" cy="211100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9B754C-EE89-43ED-BD6A-62BCD7E78F88}"/>
              </a:ext>
            </a:extLst>
          </p:cNvPr>
          <p:cNvSpPr txBox="1"/>
          <p:nvPr/>
        </p:nvSpPr>
        <p:spPr>
          <a:xfrm>
            <a:off x="104025" y="7686395"/>
            <a:ext cx="55167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indent="-304800" algn="just">
              <a:lnSpc>
                <a:spcPts val="1200"/>
              </a:lnSpc>
            </a:pP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主催</a:t>
            </a:r>
            <a:r>
              <a:rPr lang="ja-JP" altLang="en-US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ヒバクシャ国際署名をすすめる三重県民の会、</a:t>
            </a:r>
            <a:endParaRPr lang="en-US" altLang="ja-JP" sz="1050" kern="100" dirty="0"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8150" indent="-304800" algn="just">
              <a:lnSpc>
                <a:spcPts val="1200"/>
              </a:lnSpc>
            </a:pPr>
            <a:r>
              <a:rPr lang="ja-JP" altLang="en-US" sz="1050" kern="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三重県原爆被災者の会、原水爆禁止三重県協議会、三重県生活協同組合連合会</a:t>
            </a:r>
          </a:p>
          <a:p>
            <a:pPr marL="133350" algn="just">
              <a:lnSpc>
                <a:spcPts val="1200"/>
              </a:lnSpc>
            </a:pP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協力</a:t>
            </a:r>
            <a:r>
              <a:rPr lang="ja-JP" altLang="en-US" sz="1050" kern="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公益財団法人第五福竜丸平和協会、</a:t>
            </a:r>
            <a:r>
              <a:rPr lang="ja-JP" altLang="en-US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株式会社</a:t>
            </a:r>
            <a:r>
              <a:rPr lang="ja-JP" altLang="ja-JP" sz="1050" kern="100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ゴーリキ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2AF3D85-B26B-4C0B-A888-2C0DEA25F272}"/>
              </a:ext>
            </a:extLst>
          </p:cNvPr>
          <p:cNvSpPr txBox="1"/>
          <p:nvPr/>
        </p:nvSpPr>
        <p:spPr>
          <a:xfrm>
            <a:off x="184818" y="8296104"/>
            <a:ext cx="6488364" cy="150810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ja-JP" altLang="en-US" sz="1400" b="1" i="0" u="none" strike="noStrike" baseline="0" dirty="0">
                <a:solidFill>
                  <a:srgbClr val="E67C3A"/>
                </a:solidFill>
                <a:latin typeface="UDShinMGoPro-Regular"/>
              </a:rPr>
              <a:t>お申し込み</a:t>
            </a:r>
            <a:r>
              <a:rPr lang="ja-JP" altLang="en-US" sz="1400" i="0" u="none" strike="noStrike" baseline="0" dirty="0">
                <a:solidFill>
                  <a:srgbClr val="000000"/>
                </a:solidFill>
                <a:latin typeface="UDShinMGoPro-Regular"/>
              </a:rPr>
              <a:t>　</a:t>
            </a:r>
            <a:r>
              <a:rPr lang="ja-JP" altLang="en-US" sz="1400" i="0" u="none" strike="noStrike" baseline="0" dirty="0">
                <a:solidFill>
                  <a:schemeClr val="bg1"/>
                </a:solidFill>
                <a:latin typeface="UDShinMGoPro-Regular"/>
              </a:rPr>
              <a:t>生活協同組合コープみえ組織活動推進課</a:t>
            </a:r>
            <a:endParaRPr lang="en-US" altLang="ja-JP" sz="1400" i="0" u="none" strike="noStrike" baseline="0" dirty="0">
              <a:solidFill>
                <a:schemeClr val="bg1"/>
              </a:solidFill>
              <a:latin typeface="UDShinMGoPro-Regular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ShinMGoPro-Regular"/>
              </a:rPr>
              <a:t>　　　　　　</a:t>
            </a:r>
            <a:r>
              <a:rPr lang="en-US" altLang="ja-JP" sz="2400" b="1" i="0" u="sng" strike="noStrike" baseline="0" dirty="0">
                <a:solidFill>
                  <a:srgbClr val="00B300"/>
                </a:solidFill>
                <a:latin typeface="UDShinMGoPro-Bold"/>
              </a:rPr>
              <a:t>TEL:059-271-8503</a:t>
            </a:r>
            <a:r>
              <a:rPr lang="ja-JP" altLang="en-US" sz="1800" b="1" i="0" strike="noStrike" baseline="0" dirty="0">
                <a:solidFill>
                  <a:srgbClr val="000000"/>
                </a:solidFill>
                <a:latin typeface="UDShinMGoPro-Bold"/>
              </a:rPr>
              <a:t>　</a:t>
            </a:r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UDShinMGoPro-DeBold"/>
              </a:rPr>
              <a:t>FAX</a:t>
            </a:r>
            <a:r>
              <a:rPr lang="ja-JP" altLang="en-US" sz="1800" b="1" i="0" u="none" strike="noStrike" baseline="0" dirty="0">
                <a:solidFill>
                  <a:srgbClr val="000000"/>
                </a:solidFill>
                <a:latin typeface="UDShinMGoPro-DeBold"/>
              </a:rPr>
              <a:t>：</a:t>
            </a:r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UDShinMGoPro-DeBold"/>
              </a:rPr>
              <a:t>059-222-5217</a:t>
            </a:r>
          </a:p>
          <a:p>
            <a:pPr algn="l"/>
            <a:r>
              <a:rPr lang="ja-JP" altLang="en-US" b="1" dirty="0">
                <a:solidFill>
                  <a:srgbClr val="000000"/>
                </a:solidFill>
                <a:latin typeface="UDShinMGoPro-DeBold"/>
              </a:rPr>
              <a:t>　　　　  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UDShinMGoPro-Regular"/>
              </a:rPr>
              <a:t>メール：</a:t>
            </a:r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UDShinMGoPro-DeBold"/>
                <a:hlinkClick r:id="rId4"/>
              </a:rPr>
              <a:t>soshiki@coop-mie.jp</a:t>
            </a:r>
            <a:endParaRPr lang="en-US" altLang="ja-JP" sz="1800" b="1" i="0" u="none" strike="noStrike" baseline="0" dirty="0">
              <a:solidFill>
                <a:srgbClr val="000000"/>
              </a:solidFill>
              <a:latin typeface="UDShinMGoPro-DeBold"/>
            </a:endParaRPr>
          </a:p>
          <a:p>
            <a:pPr lvl="2"/>
            <a:r>
              <a:rPr lang="ja-JP" altLang="en-US" sz="1200" b="1" dirty="0">
                <a:solidFill>
                  <a:srgbClr val="E67C3A"/>
                </a:solidFill>
              </a:rPr>
              <a:t>メールでのお申し込みは、件名を「核兵器禁止条約のつどい」とし、本文にお申し込みの方のお名前・電話番号・参加人数をご記入の上、送信してください。</a:t>
            </a:r>
            <a:endParaRPr lang="en-US" altLang="ja-JP" sz="1200" b="1" dirty="0">
              <a:solidFill>
                <a:srgbClr val="E67C3A"/>
              </a:solidFill>
            </a:endParaRPr>
          </a:p>
          <a:p>
            <a:r>
              <a:rPr lang="ja-JP" altLang="en-US" sz="1200" b="1" dirty="0">
                <a:solidFill>
                  <a:srgbClr val="E67C3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r>
              <a:rPr lang="ja-JP" altLang="en-US" sz="12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三重県生活協同組合連合会　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059-228-9913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AB53F1-F530-4C38-90A0-993F3AB57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1191">
            <a:off x="3652346" y="6935915"/>
            <a:ext cx="986992" cy="692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2F4BB4ED-38E8-4BCF-976B-5F548A073A72}"/>
              </a:ext>
            </a:extLst>
          </p:cNvPr>
          <p:cNvSpPr/>
          <p:nvPr/>
        </p:nvSpPr>
        <p:spPr>
          <a:xfrm rot="675773">
            <a:off x="4740958" y="2914424"/>
            <a:ext cx="1612553" cy="746525"/>
          </a:xfrm>
          <a:prstGeom prst="wedgeRoundRectCallout">
            <a:avLst>
              <a:gd name="adj1" fmla="val -31579"/>
              <a:gd name="adj2" fmla="val 8694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F3F879-2AD4-4F46-98B7-7BCCF1FC71A9}"/>
              </a:ext>
            </a:extLst>
          </p:cNvPr>
          <p:cNvSpPr txBox="1"/>
          <p:nvPr/>
        </p:nvSpPr>
        <p:spPr>
          <a:xfrm rot="672366">
            <a:off x="4749375" y="2977192"/>
            <a:ext cx="16345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</a:rPr>
              <a:t>参加費無料</a:t>
            </a:r>
            <a:endParaRPr kumimoji="1" lang="en-US" altLang="ja-JP" sz="1400" dirty="0">
              <a:solidFill>
                <a:srgbClr val="002060"/>
              </a:solidFill>
            </a:endParaRPr>
          </a:p>
          <a:p>
            <a:r>
              <a:rPr kumimoji="1" lang="ja-JP" altLang="en-US" sz="1200" dirty="0">
                <a:solidFill>
                  <a:srgbClr val="002060"/>
                </a:solidFill>
              </a:rPr>
              <a:t>どなたでも、</a:t>
            </a:r>
            <a:endParaRPr kumimoji="1" lang="en-US" altLang="ja-JP" sz="1200" dirty="0">
              <a:solidFill>
                <a:srgbClr val="002060"/>
              </a:solidFill>
            </a:endParaRPr>
          </a:p>
          <a:p>
            <a:r>
              <a:rPr kumimoji="1" lang="ja-JP" altLang="en-US" sz="1200" dirty="0">
                <a:solidFill>
                  <a:srgbClr val="002060"/>
                </a:solidFill>
              </a:rPr>
              <a:t>ご参加いただけます。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6D173FA-0027-4B99-AAF5-A6891235D469}"/>
              </a:ext>
            </a:extLst>
          </p:cNvPr>
          <p:cNvSpPr txBox="1"/>
          <p:nvPr/>
        </p:nvSpPr>
        <p:spPr>
          <a:xfrm>
            <a:off x="104025" y="1450664"/>
            <a:ext cx="6649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人類史的な快挙の条約発効を祝すとともに、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核廃絶に向けてみんなの気持ちを一つに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4B4BF6-F775-4256-80BB-CC0C38081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046" y="8385876"/>
            <a:ext cx="767682" cy="7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8506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301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ＭＳ ゴシック</vt:lpstr>
      <vt:lpstr>UDShinMGoPro-Bold</vt:lpstr>
      <vt:lpstr>UDShinMGoPro-DeBold</vt:lpstr>
      <vt:lpstr>UDShinMGoPro-Regular</vt:lpstr>
      <vt:lpstr>Century</vt:lpstr>
      <vt:lpstr>Century Gothic</vt:lpstr>
      <vt:lpstr>Wingdings 3</vt:lpstr>
      <vt:lpstr>スライス</vt:lpstr>
      <vt:lpstr>「核兵器禁止条約発効記念のつどい」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「核兵器禁止条約発効記念のつどい～人類史的な快挙の条約発効を祝すとともに、核廃絶にむけてみんなの気持ちを一つに～」</dc:title>
  <dc:creator>橋本 直行</dc:creator>
  <cp:lastModifiedBy>橋本 直行</cp:lastModifiedBy>
  <cp:revision>14</cp:revision>
  <dcterms:created xsi:type="dcterms:W3CDTF">2020-11-29T17:13:11Z</dcterms:created>
  <dcterms:modified xsi:type="dcterms:W3CDTF">2020-12-02T00:18:49Z</dcterms:modified>
</cp:coreProperties>
</file>